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6" r:id="rId5"/>
    <p:sldId id="264" r:id="rId6"/>
    <p:sldId id="265" r:id="rId7"/>
    <p:sldId id="272" r:id="rId8"/>
    <p:sldId id="258" r:id="rId9"/>
    <p:sldId id="271" r:id="rId10"/>
    <p:sldId id="260" r:id="rId11"/>
    <p:sldId id="269" r:id="rId12"/>
    <p:sldId id="267" r:id="rId13"/>
    <p:sldId id="261" r:id="rId14"/>
    <p:sldId id="270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4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pson, Austin N CDR USN DCNO N8 (USA)" userId="642c733f-d8c3-4bce-8148-9b2fe282457f" providerId="ADAL" clId="{AD89AF44-FF51-4E86-8CD5-0913FB638888}"/>
    <pc:docChg chg="modSld">
      <pc:chgData name="Thompson, Austin N CDR USN DCNO N8 (USA)" userId="642c733f-d8c3-4bce-8148-9b2fe282457f" providerId="ADAL" clId="{AD89AF44-FF51-4E86-8CD5-0913FB638888}" dt="2025-09-10T18:23:52.034" v="49" actId="20577"/>
      <pc:docMkLst>
        <pc:docMk/>
      </pc:docMkLst>
      <pc:sldChg chg="modSp mod">
        <pc:chgData name="Thompson, Austin N CDR USN DCNO N8 (USA)" userId="642c733f-d8c3-4bce-8148-9b2fe282457f" providerId="ADAL" clId="{AD89AF44-FF51-4E86-8CD5-0913FB638888}" dt="2025-09-10T18:22:56.368" v="5" actId="207"/>
        <pc:sldMkLst>
          <pc:docMk/>
          <pc:sldMk cId="1298447308" sldId="256"/>
        </pc:sldMkLst>
        <pc:spChg chg="mod">
          <ac:chgData name="Thompson, Austin N CDR USN DCNO N8 (USA)" userId="642c733f-d8c3-4bce-8148-9b2fe282457f" providerId="ADAL" clId="{AD89AF44-FF51-4E86-8CD5-0913FB638888}" dt="2025-09-10T18:22:56.368" v="5" actId="207"/>
          <ac:spMkLst>
            <pc:docMk/>
            <pc:sldMk cId="1298447308" sldId="256"/>
            <ac:spMk id="4" creationId="{B803433A-DB51-7CBA-C1DC-41745AC71A29}"/>
          </ac:spMkLst>
        </pc:spChg>
      </pc:sldChg>
      <pc:sldChg chg="modSp mod">
        <pc:chgData name="Thompson, Austin N CDR USN DCNO N8 (USA)" userId="642c733f-d8c3-4bce-8148-9b2fe282457f" providerId="ADAL" clId="{AD89AF44-FF51-4E86-8CD5-0913FB638888}" dt="2025-09-10T18:23:10.201" v="7" actId="207"/>
        <pc:sldMkLst>
          <pc:docMk/>
          <pc:sldMk cId="932821674" sldId="257"/>
        </pc:sldMkLst>
        <pc:spChg chg="mod">
          <ac:chgData name="Thompson, Austin N CDR USN DCNO N8 (USA)" userId="642c733f-d8c3-4bce-8148-9b2fe282457f" providerId="ADAL" clId="{AD89AF44-FF51-4E86-8CD5-0913FB638888}" dt="2025-09-10T18:23:10.201" v="7" actId="207"/>
          <ac:spMkLst>
            <pc:docMk/>
            <pc:sldMk cId="932821674" sldId="257"/>
            <ac:spMk id="4" creationId="{451820BD-2E23-92FC-C347-B03F4EA0CFBE}"/>
          </ac:spMkLst>
        </pc:spChg>
      </pc:sldChg>
      <pc:sldChg chg="modSp mod">
        <pc:chgData name="Thompson, Austin N CDR USN DCNO N8 (USA)" userId="642c733f-d8c3-4bce-8148-9b2fe282457f" providerId="ADAL" clId="{AD89AF44-FF51-4E86-8CD5-0913FB638888}" dt="2025-09-10T14:34:08.290" v="0" actId="14100"/>
        <pc:sldMkLst>
          <pc:docMk/>
          <pc:sldMk cId="1665879973" sldId="269"/>
        </pc:sldMkLst>
        <pc:spChg chg="mod">
          <ac:chgData name="Thompson, Austin N CDR USN DCNO N8 (USA)" userId="642c733f-d8c3-4bce-8148-9b2fe282457f" providerId="ADAL" clId="{AD89AF44-FF51-4E86-8CD5-0913FB638888}" dt="2025-09-10T14:34:08.290" v="0" actId="14100"/>
          <ac:spMkLst>
            <pc:docMk/>
            <pc:sldMk cId="1665879973" sldId="269"/>
            <ac:spMk id="9" creationId="{487CDF19-91A4-3EC0-C0E4-13A4C829E0B8}"/>
          </ac:spMkLst>
        </pc:spChg>
      </pc:sldChg>
      <pc:sldChg chg="modSp mod modNotesTx">
        <pc:chgData name="Thompson, Austin N CDR USN DCNO N8 (USA)" userId="642c733f-d8c3-4bce-8148-9b2fe282457f" providerId="ADAL" clId="{AD89AF44-FF51-4E86-8CD5-0913FB638888}" dt="2025-09-10T18:23:52.034" v="49" actId="20577"/>
        <pc:sldMkLst>
          <pc:docMk/>
          <pc:sldMk cId="193369486" sldId="272"/>
        </pc:sldMkLst>
        <pc:spChg chg="mod">
          <ac:chgData name="Thompson, Austin N CDR USN DCNO N8 (USA)" userId="642c733f-d8c3-4bce-8148-9b2fe282457f" providerId="ADAL" clId="{AD89AF44-FF51-4E86-8CD5-0913FB638888}" dt="2025-09-10T18:23:20.745" v="9" actId="207"/>
          <ac:spMkLst>
            <pc:docMk/>
            <pc:sldMk cId="193369486" sldId="272"/>
            <ac:spMk id="3" creationId="{6E74CE0A-F8B1-0205-056F-FB6389070AD8}"/>
          </ac:spMkLst>
        </pc:spChg>
      </pc:sldChg>
    </pc:docChg>
  </pc:docChgLst>
  <pc:docChgLst>
    <pc:chgData name="austin thompson" userId="a20fb081c0ece5fa" providerId="LiveId" clId="{D5CAFF97-6EF4-45A5-AB9F-A64503819451}"/>
    <pc:docChg chg="custSel modSld sldOrd">
      <pc:chgData name="austin thompson" userId="a20fb081c0ece5fa" providerId="LiveId" clId="{D5CAFF97-6EF4-45A5-AB9F-A64503819451}" dt="2025-09-16T21:42:09.734" v="170" actId="14"/>
      <pc:docMkLst>
        <pc:docMk/>
      </pc:docMkLst>
      <pc:sldChg chg="delSp modSp mod setBg modNotesTx">
        <pc:chgData name="austin thompson" userId="a20fb081c0ece5fa" providerId="LiveId" clId="{D5CAFF97-6EF4-45A5-AB9F-A64503819451}" dt="2025-09-16T21:38:03.484" v="154" actId="20577"/>
        <pc:sldMkLst>
          <pc:docMk/>
          <pc:sldMk cId="1298447308" sldId="256"/>
        </pc:sldMkLst>
        <pc:spChg chg="mod">
          <ac:chgData name="austin thompson" userId="a20fb081c0ece5fa" providerId="LiveId" clId="{D5CAFF97-6EF4-45A5-AB9F-A64503819451}" dt="2025-09-16T21:38:03.484" v="154" actId="20577"/>
          <ac:spMkLst>
            <pc:docMk/>
            <pc:sldMk cId="1298447308" sldId="256"/>
            <ac:spMk id="2" creationId="{F1ED48FC-8FE0-D8C2-9848-4CAA881860D7}"/>
          </ac:spMkLst>
        </pc:spChg>
        <pc:spChg chg="mod">
          <ac:chgData name="austin thompson" userId="a20fb081c0ece5fa" providerId="LiveId" clId="{D5CAFF97-6EF4-45A5-AB9F-A64503819451}" dt="2025-09-16T21:38:01.445" v="152" actId="20577"/>
          <ac:spMkLst>
            <pc:docMk/>
            <pc:sldMk cId="1298447308" sldId="256"/>
            <ac:spMk id="3" creationId="{1429342B-21A7-1BA0-8894-D50252FCEC1E}"/>
          </ac:spMkLst>
        </pc:spChg>
      </pc:sldChg>
      <pc:sldChg chg="modSp mod">
        <pc:chgData name="austin thompson" userId="a20fb081c0ece5fa" providerId="LiveId" clId="{D5CAFF97-6EF4-45A5-AB9F-A64503819451}" dt="2025-09-16T21:42:09.734" v="170" actId="14"/>
        <pc:sldMkLst>
          <pc:docMk/>
          <pc:sldMk cId="1380354498" sldId="263"/>
        </pc:sldMkLst>
        <pc:spChg chg="mod">
          <ac:chgData name="austin thompson" userId="a20fb081c0ece5fa" providerId="LiveId" clId="{D5CAFF97-6EF4-45A5-AB9F-A64503819451}" dt="2025-09-16T21:42:09.734" v="170" actId="14"/>
          <ac:spMkLst>
            <pc:docMk/>
            <pc:sldMk cId="1380354498" sldId="263"/>
            <ac:spMk id="3" creationId="{FC7034B4-1078-35B7-CF01-D781C1A93782}"/>
          </ac:spMkLst>
        </pc:spChg>
      </pc:sldChg>
      <pc:sldChg chg="ord">
        <pc:chgData name="austin thompson" userId="a20fb081c0ece5fa" providerId="LiveId" clId="{D5CAFF97-6EF4-45A5-AB9F-A64503819451}" dt="2025-09-16T21:40:00.401" v="158"/>
        <pc:sldMkLst>
          <pc:docMk/>
          <pc:sldMk cId="3999730271" sldId="266"/>
        </pc:sldMkLst>
      </pc:sldChg>
      <pc:sldChg chg="addSp delSp modSp mod ord">
        <pc:chgData name="austin thompson" userId="a20fb081c0ece5fa" providerId="LiveId" clId="{D5CAFF97-6EF4-45A5-AB9F-A64503819451}" dt="2025-09-09T00:32:27.888" v="148" actId="20577"/>
        <pc:sldMkLst>
          <pc:docMk/>
          <pc:sldMk cId="3373951482" sldId="267"/>
        </pc:sldMkLst>
        <pc:spChg chg="mod">
          <ac:chgData name="austin thompson" userId="a20fb081c0ece5fa" providerId="LiveId" clId="{D5CAFF97-6EF4-45A5-AB9F-A64503819451}" dt="2025-09-09T00:32:27.888" v="148" actId="20577"/>
          <ac:spMkLst>
            <pc:docMk/>
            <pc:sldMk cId="3373951482" sldId="267"/>
            <ac:spMk id="2" creationId="{B2E05DAD-D1FB-9F83-37FD-35DF0B00AC40}"/>
          </ac:spMkLst>
        </pc:spChg>
        <pc:picChg chg="add mod">
          <ac:chgData name="austin thompson" userId="a20fb081c0ece5fa" providerId="LiveId" clId="{D5CAFF97-6EF4-45A5-AB9F-A64503819451}" dt="2025-09-08T23:56:07.807" v="134" actId="14100"/>
          <ac:picMkLst>
            <pc:docMk/>
            <pc:sldMk cId="3373951482" sldId="267"/>
            <ac:picMk id="7" creationId="{E8C64162-754A-A678-9841-3A4BBAD8B433}"/>
          </ac:picMkLst>
        </pc:picChg>
      </pc:sldChg>
      <pc:sldChg chg="modSp mod setBg">
        <pc:chgData name="austin thompson" userId="a20fb081c0ece5fa" providerId="LiveId" clId="{D5CAFF97-6EF4-45A5-AB9F-A64503819451}" dt="2025-09-08T23:53:25.754" v="129" actId="403"/>
        <pc:sldMkLst>
          <pc:docMk/>
          <pc:sldMk cId="193369486" sldId="272"/>
        </pc:sldMkLst>
        <pc:spChg chg="mod">
          <ac:chgData name="austin thompson" userId="a20fb081c0ece5fa" providerId="LiveId" clId="{D5CAFF97-6EF4-45A5-AB9F-A64503819451}" dt="2025-09-08T23:53:25.754" v="129" actId="403"/>
          <ac:spMkLst>
            <pc:docMk/>
            <pc:sldMk cId="193369486" sldId="272"/>
            <ac:spMk id="2" creationId="{88FCFB77-2699-E346-9F24-F58C307A64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91556-0BCC-4502-BCCF-8FBA5073388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34A0-C9FC-404F-85A1-253BC8E71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created via Chat 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34A0-C9FC-404F-85A1-253BC8E71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9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created by ChatGPT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34A0-C9FC-404F-85A1-253BC8E71C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7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BE99-991A-C89E-87F6-589FAAEFC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04733-646A-0E24-C9DD-88037B236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96DF0-6667-D808-710E-6DFBE235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142DC-4B43-4944-ACDF-6634B5B6A42E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E0584-82E6-968B-8E35-CB9A7C52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73D84-6531-A740-BC5D-00C41708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3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A225-416C-9CCC-A2FF-B902337B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70524-4224-756E-B163-0386DE356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DF52D-8D5F-4AD5-771E-18602F1E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1CC9F-9646-4DD6-BB86-4314147ED783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27C47-66B6-C735-BB50-BB9CDCF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2C24B-9014-CB88-E4B6-353F669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06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40B61B-ED4A-D736-C80F-1C347EB97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F3760B-F732-93FE-1874-BF136CE5B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8BA8B-F6AB-3F0F-7CFC-F5D61743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7D4F-061D-41CC-AEF2-F527DAD6122A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EF41C-3675-8D0A-8775-6CCF5B4A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AB57-362A-6DF1-CA59-95A3C011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3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732B-ECBE-A4A6-7003-2BD5D59D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4A38-0ABD-30D1-5D8F-9D44F7455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B62A5-00DE-5D58-38B8-38524A84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13CB-8F60-4FAA-BD09-3F9AA5598799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D1D3B-CBD1-23B2-78F1-84B872ED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DF523-E035-E0A8-F9BA-8A3B3B5C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62FD-3CB9-F1DE-6D98-EDBC6E36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2075A-E2E6-8C83-3846-7B35A3CFA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4216-E5DD-857B-2F9C-EEC26087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29F1-31B1-4748-B8DE-65018F33B509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B2AB9-D699-55EB-81B4-675E09A0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260F5-CDB5-9F35-0036-76D92F81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0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8767-5C13-059F-51E0-EE58759E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CCC1-944A-27D5-1194-304D17F0D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0C1AC-A3FA-D272-40B5-0D1D75A0D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36FC8-F863-F2D8-A2C0-083BD205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B03D5-C29A-4CE0-8AC9-04EFA0BFE744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115D7-7B1B-4EC1-D838-8676F662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F6BED-251D-CDA9-1897-25A86989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6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D82-2FEC-0305-ECAB-BF2928066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6E57D-09EB-2787-FBE7-15D8DE795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FFE81-6380-0786-DB7A-B4CDC6BF3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A7C6E-5811-4DB7-D638-68B9BC9E9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5BB1F-02D5-9FC9-9FD5-9B4D24EBC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A64AB-8E8F-F450-B9A6-82D283C0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B2901-1769-4E31-BC6B-97A7223522E1}" type="datetime1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DC7B5-5925-00DE-4BAE-ED46D399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E5F19-53B1-A940-7C4D-B31C78BA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6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8E567-F000-5B57-19B2-1FDAE04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3F423-DAA0-E194-B17A-4A1C427D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D5B5-410F-49E2-99CD-426AFD557F87}" type="datetime1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E293E-4F9C-AFF6-6668-B29162CE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ACB12-3DBB-9C95-9D28-86B318E4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6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49CFB-6C1B-51BF-81CF-76C2A042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559C1-0DF9-494D-AC43-DBCD2718F7BD}" type="datetime1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E1C3E-E6E2-CB4A-E80A-D055D6264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5C63D-A87C-6D1E-002E-649B6A26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4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636B-0012-9DB5-1635-D4CA4699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A9CE-ED64-5BE4-B0A6-24C91E58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F2393-09DC-2E8A-EE8F-1B83E44E6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0136E-014A-3320-EBBB-5D7E3305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7D1B2-8595-43AF-9E35-2D959BF4A2B7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F2128-B6E5-9424-A3E5-A0883D63F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31F67-E56C-3E42-2FC0-B906E409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2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44E7-35EC-2705-8EC6-D0F77F6D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5530B-DBF5-FC51-2BA6-ACAC55737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ACA58-96F9-E6A0-2919-22B7D48D6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53173-B25C-2958-76C9-5D766F65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0722F-73B3-4A77-B573-A4E54297701A}" type="datetime1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3E042-E435-16F6-2014-EB8FA211B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FD42E-343D-B4B6-6066-177FE6E4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3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EDDBAD-9079-C739-82B1-1B0542A1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25BE0-5356-9541-1815-0B4CD3FC8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2F841-1DD9-C14F-8777-388DF1292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EF4066-FE83-45D5-8CB0-240FC9AF9BA7}" type="datetime1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A8D8D-5C10-7ADC-5B6F-B05BAF4E5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5EB66-9DBF-A370-0876-3AF3C946D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1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48FC-8FE0-D8C2-9848-4CAA88186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109" y="1053929"/>
            <a:ext cx="9144000" cy="2992727"/>
          </a:xfrm>
        </p:spPr>
        <p:txBody>
          <a:bodyPr>
            <a:noAutofit/>
          </a:bodyPr>
          <a:lstStyle/>
          <a:p>
            <a:r>
              <a:rPr lang="en-US" sz="4800" b="1" dirty="0"/>
              <a:t>Enhanced Stock Return Prediction Using Machine Learning and Large Language Model Based Feature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9342B-21A7-1BA0-8894-D50252FCE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dirty="0"/>
              <a:t>By: </a:t>
            </a:r>
            <a:r>
              <a:rPr lang="en-US" sz="4000" dirty="0"/>
              <a:t>Austin N. Thompson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3433A-DB51-7CBA-C1DC-41745AC7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z="1800" b="1" smtClean="0">
                <a:solidFill>
                  <a:schemeClr val="tx1"/>
                </a:solidFill>
              </a:rPr>
              <a:t>1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447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3F12-9F20-4A31-4836-2439445A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Preparation: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DF6E-EDAE-8591-5CD4-770CCEAA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Feature Extraction using LLM (“</a:t>
            </a:r>
            <a:r>
              <a:rPr lang="en-US" b="1" dirty="0" err="1"/>
              <a:t>gpt</a:t>
            </a:r>
            <a:r>
              <a:rPr lang="en-US" b="1" dirty="0"/>
              <a:t>-4”):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OpenAI API </a:t>
            </a:r>
            <a:r>
              <a:rPr lang="en-US" dirty="0">
                <a:solidFill>
                  <a:srgbClr val="FF0000"/>
                </a:solidFill>
              </a:rPr>
              <a:t>(costs money)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Other Alternative: Download </a:t>
            </a:r>
            <a:r>
              <a:rPr lang="en-US" dirty="0" err="1">
                <a:solidFill>
                  <a:srgbClr val="FF0000"/>
                </a:solidFill>
              </a:rPr>
              <a:t>OLLAMA</a:t>
            </a:r>
            <a:r>
              <a:rPr lang="en-US" dirty="0">
                <a:solidFill>
                  <a:srgbClr val="FF0000"/>
                </a:solidFill>
              </a:rPr>
              <a:t> and use a “small” LLM on your personal computer.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0000"/>
                </a:solidFill>
              </a:rPr>
              <a:t>OLLAMA</a:t>
            </a:r>
            <a:r>
              <a:rPr lang="en-US" dirty="0">
                <a:solidFill>
                  <a:srgbClr val="FF0000"/>
                </a:solidFill>
              </a:rPr>
              <a:t>: (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https://ollama.com/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Need more powerful computer to do this (aka GPU, higher ram, and processing power)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Limited to small models unless you have storage and computational capacity/capability to run </a:t>
            </a:r>
            <a:r>
              <a:rPr lang="en-US" u="sng" dirty="0">
                <a:solidFill>
                  <a:srgbClr val="FF0000"/>
                </a:solidFill>
              </a:rPr>
              <a:t>very large LLMs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the LLM Context via the </a:t>
            </a:r>
            <a:r>
              <a:rPr lang="en-US" dirty="0" err="1"/>
              <a:t>FAISS</a:t>
            </a:r>
            <a:r>
              <a:rPr lang="en-US" dirty="0"/>
              <a:t> Index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Queary the LLM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prompt engineering is very important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Must tells LLM what you want, what to analyze, and how to output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Build data frame with LLM Queary Outputs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E99EF-0EF1-67AD-6001-7FE69B8C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4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F01D0-5F1A-F074-9E1A-81F8895D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924050"/>
            <a:ext cx="6477000" cy="4648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0C80718-55FC-E85B-4A8C-8636CDCB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LLM Query Code: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52FEAE-D452-9A84-2FE2-489C344C3064}"/>
              </a:ext>
            </a:extLst>
          </p:cNvPr>
          <p:cNvSpPr/>
          <p:nvPr/>
        </p:nvSpPr>
        <p:spPr>
          <a:xfrm>
            <a:off x="3409950" y="4618182"/>
            <a:ext cx="3781425" cy="7253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7CDF19-91A4-3EC0-C0E4-13A4C829E0B8}"/>
              </a:ext>
            </a:extLst>
          </p:cNvPr>
          <p:cNvSpPr/>
          <p:nvPr/>
        </p:nvSpPr>
        <p:spPr>
          <a:xfrm>
            <a:off x="2857500" y="2545773"/>
            <a:ext cx="6477000" cy="17583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4CA820-FF2C-899E-5B57-9920E9F40C1E}"/>
              </a:ext>
            </a:extLst>
          </p:cNvPr>
          <p:cNvSpPr/>
          <p:nvPr/>
        </p:nvSpPr>
        <p:spPr>
          <a:xfrm>
            <a:off x="3409950" y="5477164"/>
            <a:ext cx="3781425" cy="5293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6F407C-632B-2EA8-1889-11066E73EE92}"/>
              </a:ext>
            </a:extLst>
          </p:cNvPr>
          <p:cNvSpPr/>
          <p:nvPr/>
        </p:nvSpPr>
        <p:spPr>
          <a:xfrm>
            <a:off x="6194714" y="1924050"/>
            <a:ext cx="444212" cy="1740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265F06-95F3-0E5B-134C-09731D86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5DAD-D1FB-9F83-37FD-35DF0B00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LLM Outputs: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64162-754A-A678-9841-3A4BBAD8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37882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22AE5-C387-A3E8-2424-B92890C7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5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3169-69AE-A8AB-D48A-FD3EE27A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Preparation Continued: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17253-E511-1042-7476-BFC6CD5EF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Merge Qualitative Features and Historical Pricing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Pricing Data</a:t>
            </a:r>
            <a:r>
              <a:rPr lang="en-US" dirty="0"/>
              <a:t>: Volume, rolling averages, Relative Strength Index (RSI), Moving Average Convergence Divergence (</a:t>
            </a:r>
            <a:r>
              <a:rPr lang="en-US" dirty="0" err="1"/>
              <a:t>MACD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Qualitative Data</a:t>
            </a:r>
            <a:r>
              <a:rPr lang="en-US" dirty="0"/>
              <a:t>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sentiment: "positive", "negative", or "neutral"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risk: "low", "medium", or "high"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growth drivers: list of up to 3 key factors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analyst notes: concise summary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b="1" dirty="0"/>
              <a:t>Final Feature Engineering and Dataset Preparation: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Qualitative Features Data Extraction</a:t>
            </a:r>
            <a:r>
              <a:rPr lang="en-US" dirty="0"/>
              <a:t>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Polarity Scores to convert growth drivers and analyst notes into numeric values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/>
              <a:t>sentiment_map</a:t>
            </a:r>
            <a:r>
              <a:rPr lang="en-US" dirty="0"/>
              <a:t> = {"negative": -1, "neutral": 0, "positive": 1}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/>
              <a:t>risk_map</a:t>
            </a:r>
            <a:r>
              <a:rPr lang="en-US" dirty="0"/>
              <a:t> = {"low": 0, "medium": 1, "high": 2}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1BC71-271B-FF2B-6233-BDAD565E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48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333C-F1B0-5BF9-2789-B73EFE6B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Feature Extraction 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35A6C-4EEB-00AF-7395-839B5BFF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2333625"/>
            <a:ext cx="5543550" cy="3086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F08558-4915-887E-83D2-9ACEF775D85A}"/>
              </a:ext>
            </a:extLst>
          </p:cNvPr>
          <p:cNvSpPr/>
          <p:nvPr/>
        </p:nvSpPr>
        <p:spPr>
          <a:xfrm>
            <a:off x="4086224" y="2667000"/>
            <a:ext cx="4714875" cy="2000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FE606-BA97-0AEF-224C-501502B057D2}"/>
              </a:ext>
            </a:extLst>
          </p:cNvPr>
          <p:cNvSpPr/>
          <p:nvPr/>
        </p:nvSpPr>
        <p:spPr>
          <a:xfrm>
            <a:off x="3324225" y="4429124"/>
            <a:ext cx="4714875" cy="3714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F2659-9026-4EA2-9654-64F520423182}"/>
              </a:ext>
            </a:extLst>
          </p:cNvPr>
          <p:cNvSpPr txBox="1"/>
          <p:nvPr/>
        </p:nvSpPr>
        <p:spPr>
          <a:xfrm>
            <a:off x="582757" y="5772744"/>
            <a:ext cx="1148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Polarity via Vader Sentiment Analysis: </a:t>
            </a:r>
            <a:r>
              <a:rPr lang="en-US" dirty="0"/>
              <a:t>VADER (Valence Aware Dictionary and </a:t>
            </a:r>
            <a:r>
              <a:rPr lang="en-US" dirty="0" err="1"/>
              <a:t>sEntiment</a:t>
            </a:r>
            <a:r>
              <a:rPr lang="en-US" dirty="0"/>
              <a:t> Reasoner) is a lexicon and rule-based sentiment analysis tool. Especially tuned for social media texts but works well on other English text. Provides compound, positive, neutral, and negative scores.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C8E1B4-F16A-D9F0-6382-B6D92CBC2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90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B467-FF77-D1DA-4670-F205738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 Modeling and Prediction: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9BB6-AC19-F548-2F52-F6B28B23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b="1" dirty="0"/>
              <a:t>Train ML Model: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Define X and 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Y: </a:t>
            </a:r>
            <a:r>
              <a:rPr lang="en-US" dirty="0" err="1"/>
              <a:t>next_log_return</a:t>
            </a:r>
            <a:r>
              <a:rPr lang="en-US" dirty="0"/>
              <a:t> (derived from closing pricing data from </a:t>
            </a:r>
            <a:r>
              <a:rPr lang="en-US" dirty="0" err="1"/>
              <a:t>yFinance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Stacking Model: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Estimators:</a:t>
            </a:r>
          </a:p>
          <a:p>
            <a:pPr lvl="3"/>
            <a:r>
              <a:rPr lang="en-US" dirty="0"/>
              <a:t>Gradient boosting</a:t>
            </a:r>
          </a:p>
          <a:p>
            <a:pPr lvl="3"/>
            <a:r>
              <a:rPr lang="en-US" dirty="0"/>
              <a:t>Linear Regression</a:t>
            </a:r>
          </a:p>
          <a:p>
            <a:pPr lvl="3"/>
            <a:r>
              <a:rPr lang="en-US" dirty="0"/>
              <a:t>Elastic Net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Final Estimator: Linear Regression</a:t>
            </a:r>
          </a:p>
          <a:p>
            <a:pPr marL="914400" lvl="2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6"/>
            </a:pPr>
            <a:r>
              <a:rPr lang="en-US" b="1" dirty="0"/>
              <a:t>Make Prediction: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Next_log_return</a:t>
            </a:r>
            <a:r>
              <a:rPr lang="en-US" dirty="0"/>
              <a:t> (drift)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Sigma (implied volatility):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Standard deviation (predicted vs actual) of the 10% closest historical data points to the scenario</a:t>
            </a:r>
            <a:endParaRPr lang="en-US" b="1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88EB3-27D4-3865-25D4-427B1D02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47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1FD05-E8D6-9504-007B-969BC9FC3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BFA7-6132-67B4-EECA-6158EAA7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Monte Carlo / Scenario Execution: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034B4-1078-35B7-CF01-D781C1A93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en-US" b="1" dirty="0"/>
              <a:t>Run Monte Carlo and Plot Results: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Current Stock Price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Implied Drift (obtained from ML Model)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Implied Volatility (sigma obtained from ML Model)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514350" indent="-514350">
              <a:buFont typeface="+mj-lt"/>
              <a:buAutoNum type="arabicPeriod" startAt="9"/>
            </a:pPr>
            <a:r>
              <a:rPr lang="en-US" b="1" dirty="0"/>
              <a:t>Overcoming Noisy Stock Data: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Bootstrapping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Features (4-week, 2-week, and 1-week momentum drivers)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Hyperparameter Tuning</a:t>
            </a:r>
          </a:p>
          <a:p>
            <a:pPr marL="1371600" lvl="2" indent="-457200">
              <a:buFont typeface="+mj-lt"/>
              <a:buAutoNum type="arabicPeriod" startAt="9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217A1-50EA-DE45-7F3E-BA1F7132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5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2D7A-F9EC-0E3C-0159-3657C772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84CFD-8437-0FD6-5D0C-A290A06A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u="sng" dirty="0"/>
              <a:t>Problem</a:t>
            </a:r>
            <a:r>
              <a:rPr lang="en-US" b="1" dirty="0"/>
              <a:t>:</a:t>
            </a:r>
            <a:r>
              <a:rPr lang="en-US" dirty="0"/>
              <a:t> Current Monte Carlo simulations rely only on historical price metrics, ignoring influential factors like earnings reports, news sentiment, and analyst opinions. This leads to oversimplified risk predictions. </a:t>
            </a:r>
          </a:p>
          <a:p>
            <a:endParaRPr lang="en-US" dirty="0"/>
          </a:p>
          <a:p>
            <a:r>
              <a:rPr lang="en-US" b="1" u="sng" dirty="0"/>
              <a:t>Goal</a:t>
            </a:r>
            <a:r>
              <a:rPr lang="en-US" b="1" dirty="0"/>
              <a:t>: </a:t>
            </a:r>
            <a:r>
              <a:rPr lang="en-US" dirty="0"/>
              <a:t>Integrate structured and unstructured data using APIs and LLMs to create a more context-aware predictive model for stock returns.</a:t>
            </a:r>
            <a:endParaRPr lang="en-US" b="1" u="sng" dirty="0"/>
          </a:p>
          <a:p>
            <a:endParaRPr lang="en-US" b="1" dirty="0"/>
          </a:p>
          <a:p>
            <a:r>
              <a:rPr lang="en-US" b="1" u="sng" dirty="0"/>
              <a:t>Case Study</a:t>
            </a:r>
            <a:r>
              <a:rPr lang="en-US" b="1" dirty="0"/>
              <a:t>: </a:t>
            </a:r>
            <a:r>
              <a:rPr lang="en-US" dirty="0"/>
              <a:t>Predicting 1-week performance of TSLA and AAPL using 1-year of historical and contextual data.</a:t>
            </a:r>
          </a:p>
          <a:p>
            <a:endParaRPr lang="en-US" b="1" dirty="0"/>
          </a:p>
          <a:p>
            <a:r>
              <a:rPr lang="en-US" b="1" u="sng" dirty="0"/>
              <a:t>Limitations</a:t>
            </a:r>
            <a:r>
              <a:rPr lang="en-US" b="1" dirty="0"/>
              <a:t>: </a:t>
            </a:r>
            <a:r>
              <a:rPr lang="en-US" dirty="0"/>
              <a:t>Stock data is extremely noisy, making high confidence predictions very difficult. </a:t>
            </a:r>
            <a:r>
              <a:rPr lang="en-US" dirty="0">
                <a:solidFill>
                  <a:srgbClr val="FF0000"/>
                </a:solidFill>
              </a:rPr>
              <a:t>Must use stock momentum features, bootstrapping, stacking, and other ML techniques to reduce effects of noisy data.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820BD-2E23-92FC-C347-B03F4EA0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b="1" smtClean="0">
                <a:solidFill>
                  <a:schemeClr val="tx1"/>
                </a:solidFill>
              </a:rPr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82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2096-20C5-3EC1-7FD1-E37FF98B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Programming Interface (APIs):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E4875-ED39-B926-6976-4A7BE262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err="1"/>
              <a:t>yFinance</a:t>
            </a:r>
            <a:r>
              <a:rPr lang="en-US" b="1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Free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easy access to Yahoo Finance’s financial data like stock prices, historical data, and company info.</a:t>
            </a:r>
          </a:p>
          <a:p>
            <a:pPr lvl="1"/>
            <a:endParaRPr lang="en-US" dirty="0"/>
          </a:p>
          <a:p>
            <a:r>
              <a:rPr lang="en-US" b="1" dirty="0" err="1"/>
              <a:t>NewsAPI</a:t>
            </a:r>
            <a:r>
              <a:rPr lang="en-US" b="1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Rate and query limited (unless paid).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Let’s you fetch news articles from various sources worldwide by querying keywords, sources, or categories.</a:t>
            </a:r>
          </a:p>
          <a:p>
            <a:pPr lvl="1"/>
            <a:endParaRPr lang="en-US" dirty="0"/>
          </a:p>
          <a:p>
            <a:r>
              <a:rPr lang="en-US" b="1" dirty="0" err="1"/>
              <a:t>GDELT</a:t>
            </a:r>
            <a:r>
              <a:rPr lang="en-US" b="1" dirty="0"/>
              <a:t> API: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Free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Offers access to the Global Database of Events, Language, and Tone, tracking worldwide news events and trends in real-time.</a:t>
            </a:r>
          </a:p>
          <a:p>
            <a:pPr lvl="1"/>
            <a:endParaRPr lang="en-US" dirty="0"/>
          </a:p>
          <a:p>
            <a:r>
              <a:rPr lang="en-US" b="1" dirty="0"/>
              <a:t>OpenAI API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Paid subscription (based of tokenization) (~$2 to run my code) (</a:t>
            </a:r>
            <a:r>
              <a:rPr lang="en-US" dirty="0" err="1">
                <a:solidFill>
                  <a:srgbClr val="FF0000"/>
                </a:solidFill>
              </a:rPr>
              <a:t>2x</a:t>
            </a:r>
            <a:r>
              <a:rPr lang="en-US" dirty="0">
                <a:solidFill>
                  <a:srgbClr val="FF0000"/>
                </a:solidFill>
              </a:rPr>
              <a:t> stocks tickers with 1-year of data).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Gives programmatic access to OpenAI’s language models (like </a:t>
            </a:r>
            <a:r>
              <a:rPr lang="en-US" dirty="0" err="1"/>
              <a:t>GPT</a:t>
            </a:r>
            <a:r>
              <a:rPr lang="en-US" dirty="0"/>
              <a:t>) for text generation, completion, translation, and more.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LLM “</a:t>
            </a:r>
            <a:r>
              <a:rPr lang="en-US" dirty="0" err="1"/>
              <a:t>gpt</a:t>
            </a:r>
            <a:r>
              <a:rPr lang="en-US" dirty="0"/>
              <a:t>-4” was used in this problem.  Other LLM models are available.</a:t>
            </a:r>
          </a:p>
          <a:p>
            <a:pPr lvl="1"/>
            <a:endParaRPr lang="en-US" dirty="0"/>
          </a:p>
          <a:p>
            <a:r>
              <a:rPr lang="en-US" b="1" dirty="0"/>
              <a:t>Other paid APIs that could be better</a:t>
            </a:r>
            <a:r>
              <a:rPr lang="en-US" dirty="0"/>
              <a:t>: Alpha Vantage, </a:t>
            </a:r>
            <a:r>
              <a:rPr lang="en-US" dirty="0" err="1"/>
              <a:t>IEX</a:t>
            </a:r>
            <a:r>
              <a:rPr lang="en-US" dirty="0"/>
              <a:t> Cloud, </a:t>
            </a:r>
            <a:r>
              <a:rPr lang="en-US" dirty="0" err="1"/>
              <a:t>Barchart</a:t>
            </a:r>
            <a:r>
              <a:rPr lang="en-US" dirty="0"/>
              <a:t>, </a:t>
            </a:r>
            <a:r>
              <a:rPr lang="en-US" dirty="0" err="1"/>
              <a:t>finnhub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6982E-57B7-46C1-CFE3-E62B03FB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C23-EA68-3633-097D-79E7657F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 Outline / Major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FE647-BD72-ADAE-EA57-442A2FC1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Obtain Historical Price and Volume Data (1 – week interval):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yFinance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Used to Derive moment features from historic pricing data (rolling average, RSI, </a:t>
            </a:r>
            <a:r>
              <a:rPr lang="en-US" dirty="0" err="1"/>
              <a:t>MACD</a:t>
            </a:r>
            <a:r>
              <a:rPr lang="en-US" dirty="0"/>
              <a:t>)</a:t>
            </a:r>
          </a:p>
          <a:p>
            <a:r>
              <a:rPr lang="en-US" dirty="0"/>
              <a:t>Creation of Retrieval Augmented Generated (RAG) Database: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NewsAPI</a:t>
            </a:r>
            <a:r>
              <a:rPr lang="en-US" dirty="0"/>
              <a:t> and </a:t>
            </a:r>
            <a:r>
              <a:rPr lang="en-US" dirty="0" err="1"/>
              <a:t>GDELT</a:t>
            </a:r>
            <a:r>
              <a:rPr lang="en-US" dirty="0"/>
              <a:t> to obtain contextual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Embedding and </a:t>
            </a:r>
            <a:r>
              <a:rPr lang="en-US" dirty="0" err="1"/>
              <a:t>FIASS</a:t>
            </a:r>
            <a:r>
              <a:rPr lang="en-US" dirty="0"/>
              <a:t> index (Facebook AI Similar Search) for use in LLM</a:t>
            </a:r>
          </a:p>
          <a:p>
            <a:r>
              <a:rPr lang="en-US" dirty="0"/>
              <a:t>Feature Extraction using LLM (“</a:t>
            </a:r>
            <a:r>
              <a:rPr lang="en-US" dirty="0" err="1"/>
              <a:t>gpt</a:t>
            </a:r>
            <a:r>
              <a:rPr lang="en-US" dirty="0"/>
              <a:t>-4” via OpenAI API) </a:t>
            </a:r>
          </a:p>
          <a:p>
            <a:r>
              <a:rPr lang="en-US" dirty="0"/>
              <a:t>Merge Qualitative Features and Historical Pricing Data</a:t>
            </a:r>
          </a:p>
          <a:p>
            <a:r>
              <a:rPr lang="en-US" dirty="0"/>
              <a:t>Final Feature Engineering and Dataset Preparation: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Vader Sentiment 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Sentiment Mapping</a:t>
            </a:r>
          </a:p>
          <a:p>
            <a:r>
              <a:rPr lang="en-US" dirty="0"/>
              <a:t>Train ML Model (Stacking model)</a:t>
            </a:r>
          </a:p>
          <a:p>
            <a:r>
              <a:rPr lang="en-US" dirty="0"/>
              <a:t>Define a Scenario: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 Prediction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Run Monte Carlo and Plot Results</a:t>
            </a:r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C0DAE4D-C7A4-0202-03F2-49FDFAF47E04}"/>
              </a:ext>
            </a:extLst>
          </p:cNvPr>
          <p:cNvSpPr/>
          <p:nvPr/>
        </p:nvSpPr>
        <p:spPr>
          <a:xfrm>
            <a:off x="9296689" y="1902691"/>
            <a:ext cx="711200" cy="16612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8D671A0-B3B2-26BA-B320-CDCCD532D736}"/>
              </a:ext>
            </a:extLst>
          </p:cNvPr>
          <p:cNvSpPr/>
          <p:nvPr/>
        </p:nvSpPr>
        <p:spPr>
          <a:xfrm>
            <a:off x="9296689" y="3563937"/>
            <a:ext cx="711200" cy="13682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B70ADE-66D5-6C5B-2B07-62B50F257CC3}"/>
              </a:ext>
            </a:extLst>
          </p:cNvPr>
          <p:cNvSpPr/>
          <p:nvPr/>
        </p:nvSpPr>
        <p:spPr>
          <a:xfrm>
            <a:off x="9296689" y="4932219"/>
            <a:ext cx="711200" cy="4433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C21C16E-F68D-056A-E365-273081379543}"/>
              </a:ext>
            </a:extLst>
          </p:cNvPr>
          <p:cNvSpPr/>
          <p:nvPr/>
        </p:nvSpPr>
        <p:spPr>
          <a:xfrm>
            <a:off x="9296689" y="5375564"/>
            <a:ext cx="711200" cy="62951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B89822-C584-87AE-8A44-771E6D7C3780}"/>
              </a:ext>
            </a:extLst>
          </p:cNvPr>
          <p:cNvSpPr txBox="1"/>
          <p:nvPr/>
        </p:nvSpPr>
        <p:spPr>
          <a:xfrm>
            <a:off x="10155670" y="2669309"/>
            <a:ext cx="145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8B415-5FBB-5121-4799-26EBE05310D0}"/>
              </a:ext>
            </a:extLst>
          </p:cNvPr>
          <p:cNvSpPr txBox="1"/>
          <p:nvPr/>
        </p:nvSpPr>
        <p:spPr>
          <a:xfrm>
            <a:off x="10182225" y="3963194"/>
            <a:ext cx="145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9E98D-C24F-2C2C-3E80-1291EB9FBF37}"/>
              </a:ext>
            </a:extLst>
          </p:cNvPr>
          <p:cNvSpPr txBox="1"/>
          <p:nvPr/>
        </p:nvSpPr>
        <p:spPr>
          <a:xfrm>
            <a:off x="10182225" y="4932219"/>
            <a:ext cx="145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EEC2E-004E-ADA1-0A78-137BEF66EBFC}"/>
              </a:ext>
            </a:extLst>
          </p:cNvPr>
          <p:cNvSpPr txBox="1"/>
          <p:nvPr/>
        </p:nvSpPr>
        <p:spPr>
          <a:xfrm>
            <a:off x="10182225" y="5505656"/>
            <a:ext cx="145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F32B58-E61F-B274-A8D1-BEB75888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3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3A636-4CF0-CAE5-4DE3-22B805099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9"/>
            <a:ext cx="12192000" cy="6760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24ADC4-D8CD-6F4E-90B0-27EDC826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4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B5AA-FB5B-E736-8192-60DB764B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00A3-5AC1-F9DA-B8E3-AB06640B7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Application Programming Interfaces (APIs) are more useful than just data collection.  They can also be used for querying Large Language Models (LLMs).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Retrieval Augmented Generation (RAG) (via </a:t>
            </a:r>
            <a:r>
              <a:rPr lang="en-US" dirty="0" err="1"/>
              <a:t>FIASS</a:t>
            </a:r>
            <a:r>
              <a:rPr lang="en-US" dirty="0"/>
              <a:t> index and LLMs) is a powerful tool that can be used to sort though a large CORPUS of contextual data.</a:t>
            </a:r>
          </a:p>
          <a:p>
            <a:endParaRPr lang="en-US" dirty="0"/>
          </a:p>
          <a:p>
            <a:r>
              <a:rPr lang="en-US" dirty="0"/>
              <a:t>Preparing data for RAG through a LLM is a multi-step process that involves embedding contextual data and building a </a:t>
            </a:r>
            <a:r>
              <a:rPr lang="en-US" dirty="0" err="1"/>
              <a:t>FIASS</a:t>
            </a:r>
            <a:r>
              <a:rPr lang="en-US" dirty="0"/>
              <a:t> index.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LLMs require good prompt engineering to be able to extract relevant information from contextual data sources.</a:t>
            </a:r>
          </a:p>
          <a:p>
            <a:endParaRPr lang="en-US" dirty="0"/>
          </a:p>
          <a:p>
            <a:r>
              <a:rPr lang="en-US" dirty="0"/>
              <a:t>Stock Data is extremely noisy.  Must use advanced Data Science / ML techniques such as bootstrapping, hyperparameter tuning, and stacking to get accurate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6ECFA-9DAD-6F49-1F7E-AE9E425E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FB77-2699-E346-9F24-F58C307A6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676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4CE0A-F8B1-0205-056F-FB638907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b="1" smtClean="0">
                <a:solidFill>
                  <a:schemeClr val="tx1"/>
                </a:solidFill>
              </a:rPr>
              <a:t>7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9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E474-C5F2-7F17-9DEB-FA5A9968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80A09-4435-41E5-16F7-204BA65E7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Obtain Historical Price and Volume Data (1 – week interval)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Feature Extraction</a:t>
            </a:r>
            <a:r>
              <a:rPr lang="en-US" dirty="0"/>
              <a:t>: Volume, rolling averages, Relative Strength Index (RSI), Moving Average Convergence Divergence (</a:t>
            </a:r>
            <a:r>
              <a:rPr lang="en-US" dirty="0" err="1"/>
              <a:t>MACD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Derived from pricing and volume data obtain using </a:t>
            </a:r>
            <a:r>
              <a:rPr lang="en-US" dirty="0" err="1"/>
              <a:t>yFinance</a:t>
            </a:r>
            <a:r>
              <a:rPr lang="en-US" dirty="0"/>
              <a:t> API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Creation of Retrieval Augmented Generated (RAG)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NewsAPI</a:t>
            </a:r>
            <a:r>
              <a:rPr lang="en-US" dirty="0"/>
              <a:t> and </a:t>
            </a:r>
            <a:r>
              <a:rPr lang="en-US" dirty="0" err="1"/>
              <a:t>GDELT</a:t>
            </a:r>
            <a:r>
              <a:rPr lang="en-US" dirty="0"/>
              <a:t> API to obtain news articles for associated tickers at 1-week intervals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 textual data in a CSV 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Convert textual data into a </a:t>
            </a:r>
            <a:r>
              <a:rPr lang="en-US" dirty="0" err="1"/>
              <a:t>FAISS</a:t>
            </a:r>
            <a:r>
              <a:rPr lang="en-US" dirty="0"/>
              <a:t> Index </a:t>
            </a:r>
            <a:r>
              <a:rPr lang="en-US" dirty="0">
                <a:solidFill>
                  <a:srgbClr val="FF0000"/>
                </a:solidFill>
              </a:rPr>
              <a:t>(this is what LLM / RAG needs to operate)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FAISS</a:t>
            </a:r>
            <a:r>
              <a:rPr lang="en-US" dirty="0"/>
              <a:t> (Facebook AI Similar Search) used to build an efficient vector search systems to support providing “context” before generating responses from an LLM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52F46-26BA-B5D0-32AF-711D43A8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9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5581-BC4A-53E8-D247-792676CB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RAG Development 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A47DB-0430-F2D7-DB74-036FECE5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828800"/>
            <a:ext cx="10677525" cy="2295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B846F-8372-69F5-1288-BC3B08F9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4238625"/>
            <a:ext cx="6972300" cy="2619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CA2AF1-C82C-8EBA-BEEF-72897A8DF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2" y="4381500"/>
            <a:ext cx="3762375" cy="171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DBFD07-74BE-1333-01CE-A37A58EBEADF}"/>
              </a:ext>
            </a:extLst>
          </p:cNvPr>
          <p:cNvSpPr txBox="1"/>
          <p:nvPr/>
        </p:nvSpPr>
        <p:spPr>
          <a:xfrm>
            <a:off x="7729537" y="4552950"/>
            <a:ext cx="3714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Sentence Transformer is a type of model that converts entire sentences or paragraphs into fixed-size dense vectors (also called embeddings).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embeddings capture the semantic meaning of the text — so sentences with similar meanings get vectors close to each other in vector space.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F0D0D-97E4-D71E-3624-B9D048E4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46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1198</Words>
  <Application>Microsoft Office PowerPoint</Application>
  <PresentationFormat>Widescreen</PresentationFormat>
  <Paragraphs>147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Courier New</vt:lpstr>
      <vt:lpstr>Wingdings</vt:lpstr>
      <vt:lpstr>Office Theme</vt:lpstr>
      <vt:lpstr>Enhanced Stock Return Prediction Using Machine Learning and Large Language Model Based Feature Extraction</vt:lpstr>
      <vt:lpstr>Overview:</vt:lpstr>
      <vt:lpstr>Application Programming Interface (APIs):</vt:lpstr>
      <vt:lpstr>Code Outline / Major Steps:</vt:lpstr>
      <vt:lpstr>PowerPoint Presentation</vt:lpstr>
      <vt:lpstr>Summary:</vt:lpstr>
      <vt:lpstr>Backup</vt:lpstr>
      <vt:lpstr>Data Collection:</vt:lpstr>
      <vt:lpstr>RAG Development Code:</vt:lpstr>
      <vt:lpstr>Data Preparation:</vt:lpstr>
      <vt:lpstr>LLM Query Code:</vt:lpstr>
      <vt:lpstr>LLM Outputs:</vt:lpstr>
      <vt:lpstr>Data Preparation Continued:</vt:lpstr>
      <vt:lpstr>Final Feature Extraction Code:</vt:lpstr>
      <vt:lpstr>Train Modeling and Prediction:</vt:lpstr>
      <vt:lpstr>Monte Carlo / Scenario Execution:</vt:lpstr>
    </vt:vector>
  </TitlesOfParts>
  <Company>HPES NMCI 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Thompson, Austin N CDR USN DCNO N8 (USA)</dc:creator>
  <cp:lastModifiedBy>austin thompson</cp:lastModifiedBy>
  <cp:revision>62</cp:revision>
  <dcterms:created xsi:type="dcterms:W3CDTF">2025-09-08T13:17:28Z</dcterms:created>
  <dcterms:modified xsi:type="dcterms:W3CDTF">2025-09-16T21:42:12Z</dcterms:modified>
</cp:coreProperties>
</file>